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347" r:id="rId4"/>
    <p:sldId id="348" r:id="rId5"/>
    <p:sldId id="354" r:id="rId6"/>
    <p:sldId id="349" r:id="rId7"/>
    <p:sldId id="356" r:id="rId8"/>
    <p:sldId id="357" r:id="rId9"/>
    <p:sldId id="355" r:id="rId10"/>
    <p:sldId id="361" r:id="rId11"/>
    <p:sldId id="306" r:id="rId12"/>
    <p:sldId id="353" r:id="rId13"/>
    <p:sldId id="352" r:id="rId14"/>
    <p:sldId id="358" r:id="rId15"/>
    <p:sldId id="359" r:id="rId16"/>
    <p:sldId id="360" r:id="rId17"/>
    <p:sldId id="307" r:id="rId18"/>
    <p:sldId id="351" r:id="rId19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94660"/>
  </p:normalViewPr>
  <p:slideViewPr>
    <p:cSldViewPr>
      <p:cViewPr varScale="1">
        <p:scale>
          <a:sx n="86" d="100"/>
          <a:sy n="86" d="100"/>
        </p:scale>
        <p:origin x="72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DCA98-92C0-4F48-89D1-3FD303C7CE35}" type="datetimeFigureOut">
              <a:rPr lang="ru-RU" smtClean="0"/>
              <a:t>12.07.2021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F47EF-21AF-41BD-AB82-5A4B797CA3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7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73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991534A3C7251C9405CF94537ACCF30B.dms.sberbank.ru/991534A3C7251C9405CF94537ACCF30B-D440A21A956D124775E2C7E5463C2229-60BBB1E720F74602F5F5025182EDED22/1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60BBB1E720F74602F5F5025182EDED22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http://991534A3C7251C9405CF94537ACCF30B.dms.sberbank.ru/991534A3C7251C9405CF94537ACCF30B-D440A21A956D124775E2C7E5463C2229-60BBB1E720F74602F5F5025182EDED22/1.png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60BBB1E720F74602F5F5025182EDED22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12.07.2021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551384" y="2204864"/>
            <a:ext cx="11386864" cy="244827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b="1" dirty="0"/>
          </a:p>
        </p:txBody>
      </p:sp>
      <p:sp>
        <p:nvSpPr>
          <p:cNvPr id="5" name="Text Placeholder 3"/>
          <p:cNvSpPr>
            <a:spLocks/>
          </p:cNvSpPr>
          <p:nvPr/>
        </p:nvSpPr>
        <p:spPr bwMode="auto">
          <a:xfrm>
            <a:off x="712971" y="4572000"/>
            <a:ext cx="10793228" cy="172033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Студент: </a:t>
            </a:r>
            <a:r>
              <a:rPr lang="ru-RU" b="0" i="0" u="none" strike="noStrike" cap="none" spc="0" dirty="0" err="1" smtClean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Митюнина</a:t>
            </a:r>
            <a:r>
              <a:rPr lang="ru-RU" b="0" i="0" u="none" strike="noStrike" cap="none" spc="0" dirty="0" smtClean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Наталья Николаевна</a:t>
            </a:r>
            <a:endParaRPr lang="ru-RU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               </a:t>
            </a:r>
            <a:endParaRPr lang="ru-RU" sz="16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6ED87-35B9-4D44-BD5E-D3A5BFAB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3"/>
          <a:stretch/>
        </p:blipFill>
        <p:spPr bwMode="auto">
          <a:xfrm rot="16199999">
            <a:off x="320246" y="4318253"/>
            <a:ext cx="1464205" cy="1866025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FE5BB39-F6A6-43BC-BA7E-53FDB72933B3}"/>
              </a:ext>
            </a:extLst>
          </p:cNvPr>
          <p:cNvSpPr>
            <a:spLocks/>
          </p:cNvSpPr>
          <p:nvPr/>
        </p:nvSpPr>
        <p:spPr bwMode="auto">
          <a:xfrm>
            <a:off x="4844008" y="1052736"/>
            <a:ext cx="55724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fr-FR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SQL</a:t>
            </a:r>
            <a:r>
              <a:rPr lang="fr-FR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, </a:t>
            </a:r>
            <a:r>
              <a:rPr lang="en-US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 SQL, </a:t>
            </a:r>
            <a:r>
              <a:rPr lang="fr-FR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 </a:t>
            </a:r>
            <a:r>
              <a:rPr lang="fr-FR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Plus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DDADD-D012-4924-B434-0AFD0AB713F0}"/>
              </a:ext>
            </a:extLst>
          </p:cNvPr>
          <p:cNvSpPr txBox="1"/>
          <p:nvPr/>
        </p:nvSpPr>
        <p:spPr>
          <a:xfrm>
            <a:off x="9994032" y="6284229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дата:</a:t>
            </a:r>
            <a:endParaRPr lang="ru-RU" sz="18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2971" y="2059555"/>
            <a:ext cx="10668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000" i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Курсовая работа – онлайн-сервис проверки грамотности сотрудников «Грамотей»</a:t>
            </a:r>
            <a:endParaRPr lang="ru-RU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5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563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10038" y="-160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Структура хранилища (таблицы)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46" y="476672"/>
            <a:ext cx="11098013" cy="63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3" y="0"/>
            <a:ext cx="7848872" cy="72008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Скрипт поиска вопросов</a:t>
            </a:r>
            <a:endParaRPr lang="ru-RU" sz="16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65" y="490602"/>
            <a:ext cx="753189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DECLARE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CURSOR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get_task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modul.course_id%</a:t>
            </a:r>
            <a:r>
              <a:rPr lang="en-US" sz="1100" dirty="0" err="1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modul.modul_id%</a:t>
            </a:r>
            <a:r>
              <a:rPr lang="en-US" sz="1100" dirty="0" err="1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)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DISTINCT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modul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theme          t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m.modul_id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t.modul_id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task           z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z.theme_id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t.theme_id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dictionarytask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question       q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q.task_id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z.task_id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m.course_id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m.modul_id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dbms_random.value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BEGIN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v_gt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get_task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INSERT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INTO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result_qw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*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ru-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(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z.task_id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z.typetsk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q.question_text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task         z   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dictionarytask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question       q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q.task_id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z.task_id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v_gt.dictsk_id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dbms_random.value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</a:p>
          <a:p>
            <a:r>
              <a:rPr lang="ru-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)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ROWNUM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ru-RU" sz="11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 bwMode="auto">
          <a:xfrm>
            <a:off x="7396171" y="116632"/>
            <a:ext cx="4773435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/>
              <a:t>Курсор заполняется случайной последовательностью заданий. Для каждого задания случайным образом находим вопрос, записываем его в таблицу </a:t>
            </a:r>
            <a:r>
              <a:rPr lang="en-US" sz="1900" dirty="0" err="1" smtClean="0"/>
              <a:t>result_qw</a:t>
            </a:r>
            <a:r>
              <a:rPr lang="ru-RU" sz="1900" dirty="0" smtClean="0"/>
              <a:t> – это временная таблица, данные в ней существуют в пределах одной сессии.</a:t>
            </a:r>
            <a:endParaRPr lang="ru-RU" sz="19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57" y="5349322"/>
            <a:ext cx="10469436" cy="13717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29" y="3613087"/>
            <a:ext cx="4601217" cy="135273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803" y="1999728"/>
            <a:ext cx="455358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218712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Скрипт по </a:t>
            </a:r>
            <a:r>
              <a:rPr lang="en-US" sz="4000" dirty="0" smtClean="0">
                <a:solidFill>
                  <a:srgbClr val="333F48"/>
                </a:solidFill>
              </a:rPr>
              <a:t>ID</a:t>
            </a:r>
            <a:r>
              <a:rPr lang="ru-RU" sz="4000" dirty="0" smtClean="0">
                <a:solidFill>
                  <a:srgbClr val="333F48"/>
                </a:solidFill>
              </a:rPr>
              <a:t> вопроса возвращает шаблон ответа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55794" y="1268760"/>
            <a:ext cx="855022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ot.task_id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ot.ordinal_number_question_item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ot.type_task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ot.type_symbol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ot.text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ot.list_id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ot.answer_id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ot.answer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ot.count_symbol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sp.text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text_anw_in_list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mlt.rule_text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answer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LEFT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Natali.list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ot.list_id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sp.list_id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ot.answer_id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=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sp.answer_id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LEFT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ruls.ordinal_number_question_item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,LISTAGG(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r.text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 '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rule_text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rulemulty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r.rule_id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=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ruls.rule_id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ruls.question_id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ruls.ordinal_number_question_item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)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ot.question_id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ot.ordinal_number_question_item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mlt.ordinal_number_question_item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ot.question_id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ot.ordinal_number_question_item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ru-RU" sz="11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744072" y="1268760"/>
            <a:ext cx="4896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Скрипт по </a:t>
            </a:r>
            <a:r>
              <a:rPr lang="en-US" dirty="0" smtClean="0"/>
              <a:t>ID </a:t>
            </a:r>
            <a:r>
              <a:rPr lang="ru-RU" dirty="0" smtClean="0"/>
              <a:t>вопроса возвращает информацию о шаблоне ответа, о правильном ответе на каждую орфограмму и о правилах, относящихся к орфограмме.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32" y="4257275"/>
            <a:ext cx="3639058" cy="1209844"/>
          </a:xfrm>
          <a:prstGeom prst="rect">
            <a:avLst/>
          </a:prstGeom>
        </p:spPr>
      </p:pic>
      <p:grpSp>
        <p:nvGrpSpPr>
          <p:cNvPr id="30" name="Группа 29"/>
          <p:cNvGrpSpPr/>
          <p:nvPr/>
        </p:nvGrpSpPr>
        <p:grpSpPr>
          <a:xfrm>
            <a:off x="109982" y="808727"/>
            <a:ext cx="6922896" cy="933344"/>
            <a:chOff x="479376" y="796062"/>
            <a:chExt cx="6922896" cy="933344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76" y="836712"/>
              <a:ext cx="4906060" cy="8764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03676" y="796062"/>
              <a:ext cx="998596" cy="369332"/>
            </a:xfrm>
            <a:prstGeom prst="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i="1" dirty="0"/>
                <a:t>Задание</a:t>
              </a:r>
              <a:r>
                <a:rPr lang="ru-RU" dirty="0" smtClean="0"/>
                <a:t> </a:t>
              </a:r>
              <a:endParaRPr lang="ru-RU" dirty="0"/>
            </a:p>
          </p:txBody>
        </p:sp>
        <p:cxnSp>
          <p:nvCxnSpPr>
            <p:cNvPr id="11" name="Прямая со стрелкой 10"/>
            <p:cNvCxnSpPr>
              <a:stCxn id="6" idx="1"/>
            </p:cNvCxnSpPr>
            <p:nvPr/>
          </p:nvCxnSpPr>
          <p:spPr>
            <a:xfrm flipH="1">
              <a:off x="5003308" y="980728"/>
              <a:ext cx="140036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15" idx="1"/>
            </p:cNvCxnSpPr>
            <p:nvPr/>
          </p:nvCxnSpPr>
          <p:spPr>
            <a:xfrm flipH="1">
              <a:off x="2711624" y="1274923"/>
              <a:ext cx="256342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75045" y="1090257"/>
              <a:ext cx="998596" cy="369332"/>
            </a:xfrm>
            <a:prstGeom prst="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i="1" dirty="0"/>
                <a:t>Вопрос</a:t>
              </a:r>
              <a:r>
                <a:rPr lang="ru-RU" dirty="0" smtClean="0"/>
                <a:t> </a:t>
              </a:r>
              <a:endParaRPr lang="ru-RU" dirty="0"/>
            </a:p>
          </p:txBody>
        </p:sp>
        <p:cxnSp>
          <p:nvCxnSpPr>
            <p:cNvPr id="16" name="Прямая со стрелкой 15"/>
            <p:cNvCxnSpPr/>
            <p:nvPr/>
          </p:nvCxnSpPr>
          <p:spPr>
            <a:xfrm flipH="1">
              <a:off x="3071664" y="1544740"/>
              <a:ext cx="244582" cy="1205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316246" y="1360074"/>
              <a:ext cx="1857026" cy="369332"/>
            </a:xfrm>
            <a:prstGeom prst="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i="1" dirty="0" smtClean="0"/>
                <a:t>Шаблон ответа</a:t>
              </a:r>
              <a:r>
                <a:rPr lang="ru-RU" dirty="0" smtClean="0"/>
                <a:t> </a:t>
              </a:r>
              <a:endParaRPr lang="ru-RU" dirty="0"/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119336" y="2337348"/>
            <a:ext cx="11826532" cy="1434448"/>
            <a:chOff x="191344" y="2210576"/>
            <a:chExt cx="11826532" cy="1434448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812" y="2358075"/>
              <a:ext cx="11641175" cy="619211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7078" y="3055111"/>
              <a:ext cx="9916909" cy="514422"/>
            </a:xfrm>
            <a:prstGeom prst="rect">
              <a:avLst/>
            </a:prstGeom>
          </p:spPr>
        </p:pic>
        <p:sp>
          <p:nvSpPr>
            <p:cNvPr id="27" name="Прямоугольник 26"/>
            <p:cNvSpPr/>
            <p:nvPr/>
          </p:nvSpPr>
          <p:spPr>
            <a:xfrm>
              <a:off x="191344" y="2210576"/>
              <a:ext cx="11826532" cy="143444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16042" y="1673822"/>
            <a:ext cx="7026311" cy="369332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Результат работы скрипта, возвращающего шаблон ответа</a:t>
            </a:r>
            <a:endParaRPr lang="ru-RU" dirty="0"/>
          </a:p>
        </p:txBody>
      </p:sp>
      <p:cxnSp>
        <p:nvCxnSpPr>
          <p:cNvPr id="34" name="Прямая со стрелкой 33"/>
          <p:cNvCxnSpPr>
            <a:stCxn id="29" idx="2"/>
          </p:cNvCxnSpPr>
          <p:nvPr/>
        </p:nvCxnSpPr>
        <p:spPr>
          <a:xfrm flipH="1">
            <a:off x="8529197" y="2043154"/>
            <a:ext cx="1" cy="2941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982" y="6068954"/>
            <a:ext cx="5472608" cy="646331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Значение, введенное пользователем сравнивается с соответствующим значением столбца «</a:t>
            </a:r>
            <a:r>
              <a:rPr lang="en-US" i="1" dirty="0" smtClean="0"/>
              <a:t>answer</a:t>
            </a:r>
            <a:r>
              <a:rPr lang="ru-RU" i="1" dirty="0" smtClean="0"/>
              <a:t>»</a:t>
            </a:r>
            <a:endParaRPr lang="ru-RU" dirty="0"/>
          </a:p>
        </p:txBody>
      </p:sp>
      <p:cxnSp>
        <p:nvCxnSpPr>
          <p:cNvPr id="39" name="Прямая со стрелкой 38"/>
          <p:cNvCxnSpPr>
            <a:stCxn id="37" idx="0"/>
          </p:cNvCxnSpPr>
          <p:nvPr/>
        </p:nvCxnSpPr>
        <p:spPr>
          <a:xfrm flipV="1">
            <a:off x="2846286" y="5463750"/>
            <a:ext cx="1733833" cy="6052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7" idx="3"/>
          </p:cNvCxnSpPr>
          <p:nvPr/>
        </p:nvCxnSpPr>
        <p:spPr>
          <a:xfrm flipV="1">
            <a:off x="5582590" y="2831236"/>
            <a:ext cx="4032694" cy="356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9336" y="3849621"/>
            <a:ext cx="2333535" cy="2031325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В случае неверного ответа, при наведение на ошибку, появляется всплывающее окно с правилами из «</a:t>
            </a:r>
            <a:r>
              <a:rPr lang="en-US" i="1" dirty="0" err="1" smtClean="0"/>
              <a:t>rule_text</a:t>
            </a:r>
            <a:r>
              <a:rPr lang="ru-RU" i="1" dirty="0" smtClean="0"/>
              <a:t>»</a:t>
            </a:r>
            <a:endParaRPr lang="ru-RU" dirty="0"/>
          </a:p>
        </p:txBody>
      </p:sp>
      <p:cxnSp>
        <p:nvCxnSpPr>
          <p:cNvPr id="52" name="Прямая со стрелкой 51"/>
          <p:cNvCxnSpPr>
            <a:stCxn id="45" idx="3"/>
          </p:cNvCxnSpPr>
          <p:nvPr/>
        </p:nvCxnSpPr>
        <p:spPr>
          <a:xfrm flipV="1">
            <a:off x="2452871" y="4636674"/>
            <a:ext cx="340461" cy="22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 flipV="1">
            <a:off x="2452871" y="3439094"/>
            <a:ext cx="906825" cy="69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20804" y="105041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Пример шаблона ответа с текстовым полем</a:t>
            </a:r>
            <a:endParaRPr lang="ru-RU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7032879" y="3892873"/>
            <a:ext cx="4761298" cy="258532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Шаблон</a:t>
            </a:r>
            <a:r>
              <a:rPr lang="en-US" i="1" dirty="0" smtClean="0"/>
              <a:t> </a:t>
            </a:r>
            <a:r>
              <a:rPr lang="ru-RU" i="1" dirty="0" smtClean="0"/>
              <a:t>данного ответа состоит из двух элементов, вид которых, зависит от столбца «</a:t>
            </a:r>
            <a:r>
              <a:rPr lang="en-US" i="1" dirty="0" err="1" smtClean="0"/>
              <a:t>type_symbol</a:t>
            </a:r>
            <a:r>
              <a:rPr lang="ru-RU" i="1" dirty="0" smtClean="0"/>
              <a:t>». Если значение равно «текст», «знак», «буква», то выводится текстовое поле с максимальным количеством символов равных значению ст. «</a:t>
            </a:r>
            <a:r>
              <a:rPr lang="en-US" i="1" dirty="0" err="1" smtClean="0"/>
              <a:t>count_symbol</a:t>
            </a:r>
            <a:r>
              <a:rPr lang="ru-RU" i="1" dirty="0" smtClean="0"/>
              <a:t>»</a:t>
            </a:r>
            <a:r>
              <a:rPr lang="en-US" i="1" dirty="0" smtClean="0"/>
              <a:t>+2</a:t>
            </a:r>
            <a:r>
              <a:rPr lang="ru-RU" i="1" dirty="0" smtClean="0"/>
              <a:t>. Если </a:t>
            </a:r>
            <a:r>
              <a:rPr lang="ru-RU" i="1" dirty="0"/>
              <a:t>«</a:t>
            </a:r>
            <a:r>
              <a:rPr lang="en-US" i="1" dirty="0" err="1"/>
              <a:t>type_symbol</a:t>
            </a:r>
            <a:r>
              <a:rPr lang="ru-RU" i="1" dirty="0" smtClean="0"/>
              <a:t>»=«</a:t>
            </a:r>
            <a:r>
              <a:rPr lang="en-US" i="1" dirty="0" err="1" smtClean="0"/>
              <a:t>const</a:t>
            </a:r>
            <a:r>
              <a:rPr lang="ru-RU" i="1" dirty="0" smtClean="0"/>
              <a:t>», то выводится в виде надписи (</a:t>
            </a:r>
            <a:r>
              <a:rPr lang="en-US" i="1" dirty="0" smtClean="0"/>
              <a:t>label)</a:t>
            </a:r>
            <a:r>
              <a:rPr lang="ru-RU" i="1" dirty="0" smtClean="0"/>
              <a:t> значение столбца «</a:t>
            </a:r>
            <a:r>
              <a:rPr lang="en-US" i="1" dirty="0" smtClean="0"/>
              <a:t>text</a:t>
            </a:r>
            <a:r>
              <a:rPr lang="ru-RU" i="1" dirty="0" smtClean="0"/>
              <a:t>»</a:t>
            </a:r>
            <a:r>
              <a:rPr lang="en-US" i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36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20804" y="105041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Пример шаблона ответа со списком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2" y="657276"/>
            <a:ext cx="9002381" cy="8097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2" y="3275841"/>
            <a:ext cx="10774279" cy="14861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00" y="5157192"/>
            <a:ext cx="9392961" cy="14861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22" y="1465621"/>
            <a:ext cx="8992855" cy="7430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24119" y="2280593"/>
            <a:ext cx="12208349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Шаблон</a:t>
            </a:r>
            <a:r>
              <a:rPr lang="en-US" i="1" dirty="0" smtClean="0"/>
              <a:t> </a:t>
            </a:r>
            <a:r>
              <a:rPr lang="ru-RU" i="1" dirty="0" smtClean="0"/>
              <a:t>данного ответа состоит из семи элементов. Если </a:t>
            </a:r>
            <a:r>
              <a:rPr lang="ru-RU" i="1" dirty="0"/>
              <a:t>«</a:t>
            </a:r>
            <a:r>
              <a:rPr lang="en-US" i="1" dirty="0" err="1"/>
              <a:t>type_symbol</a:t>
            </a:r>
            <a:r>
              <a:rPr lang="ru-RU" i="1" dirty="0" smtClean="0"/>
              <a:t>»= «список» то выводится выпадающий список, который заполняется значениями из таблицы </a:t>
            </a:r>
            <a:r>
              <a:rPr lang="en-US" i="1" dirty="0" smtClean="0"/>
              <a:t>List</a:t>
            </a:r>
            <a:r>
              <a:rPr lang="ru-RU" i="1" dirty="0" smtClean="0"/>
              <a:t> в соответствии со значением в столбце </a:t>
            </a:r>
            <a:r>
              <a:rPr lang="en-US" i="1" dirty="0" err="1" smtClean="0"/>
              <a:t>list_ID</a:t>
            </a:r>
            <a:r>
              <a:rPr lang="ru-RU" i="1" dirty="0" smtClean="0"/>
              <a:t>.</a:t>
            </a:r>
            <a:r>
              <a:rPr lang="en-US" i="1" dirty="0" smtClean="0"/>
              <a:t> </a:t>
            </a:r>
            <a:endParaRPr lang="ru-RU" i="1" dirty="0" smtClean="0"/>
          </a:p>
          <a:p>
            <a:pPr algn="ctr"/>
            <a:r>
              <a:rPr lang="ru-RU" i="1" dirty="0" smtClean="0"/>
              <a:t>Правильность ответов проверяется на совпадение выбранных значений со значением в ст. «</a:t>
            </a:r>
            <a:r>
              <a:rPr lang="en-US" i="1" dirty="0" err="1" smtClean="0"/>
              <a:t>text_anw_in_list</a:t>
            </a:r>
            <a:r>
              <a:rPr lang="ru-RU" i="1" dirty="0" smtClean="0"/>
              <a:t>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61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9336" y="2329165"/>
            <a:ext cx="71287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t1.user_name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st.result_true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,t1.min_b_dt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,t2.min_e_dt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,(t2.min_e_dt-t1.min_b_dt)*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60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60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result_sec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story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min_b_dt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story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type_rec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'b'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&gt;=      TO_DATE(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'20210621'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yyyymmdd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GROUP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t1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=       t1.user_name</a:t>
            </a: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min_e_dt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story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type_rec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'e'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&gt;=      TO_DATE(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'20210621'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yyyymmdd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GROUP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t2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=       t1.user_name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=       t2.min_e_dt</a:t>
            </a: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st.result_true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result_sec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  <a:endParaRPr lang="ru-RU" sz="12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53534" y="26511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Скрипт, определяет победителей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450759" y="701254"/>
            <a:ext cx="6726204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При загрузке страницы теста в таблицу «</a:t>
            </a:r>
            <a:r>
              <a:rPr lang="en-US" dirty="0" smtClean="0"/>
              <a:t>story</a:t>
            </a:r>
            <a:r>
              <a:rPr lang="ru-RU" dirty="0" smtClean="0"/>
              <a:t>» записывается логин, тип «</a:t>
            </a:r>
            <a:r>
              <a:rPr lang="en-US" dirty="0" smtClean="0"/>
              <a:t>b</a:t>
            </a:r>
            <a:r>
              <a:rPr lang="ru-RU" dirty="0" smtClean="0"/>
              <a:t>»</a:t>
            </a:r>
            <a:r>
              <a:rPr lang="en-US" dirty="0" smtClean="0"/>
              <a:t> (beg</a:t>
            </a:r>
            <a:r>
              <a:rPr lang="en-US" dirty="0"/>
              <a:t>i</a:t>
            </a:r>
            <a:r>
              <a:rPr lang="en-US" dirty="0" smtClean="0"/>
              <a:t>n – </a:t>
            </a:r>
            <a:r>
              <a:rPr lang="ru-RU" dirty="0" smtClean="0"/>
              <a:t>экономия места в БД)</a:t>
            </a:r>
            <a:r>
              <a:rPr lang="en-US" dirty="0" smtClean="0"/>
              <a:t> </a:t>
            </a:r>
            <a:r>
              <a:rPr lang="ru-RU" dirty="0" smtClean="0"/>
              <a:t> и дата и время.</a:t>
            </a:r>
          </a:p>
          <a:p>
            <a:pPr algn="ctr"/>
            <a:r>
              <a:rPr lang="ru-RU" dirty="0" smtClean="0"/>
              <a:t>После нажатия на кнопку «ответить» записывается логин, тип=«</a:t>
            </a:r>
            <a:r>
              <a:rPr lang="en-US" dirty="0" smtClean="0"/>
              <a:t>e</a:t>
            </a:r>
            <a:r>
              <a:rPr lang="ru-RU" dirty="0" smtClean="0"/>
              <a:t>», результат – количество правильно отвеченных вопросов, дата и время.</a:t>
            </a:r>
          </a:p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77" y="2636912"/>
            <a:ext cx="6392167" cy="11431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4" y="700163"/>
            <a:ext cx="5229955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6975" y="3976216"/>
            <a:ext cx="5360883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Так как тест можно проходить несколько раз, результативным считаем первое вхождение пользователя.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09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462443" y="2996952"/>
            <a:ext cx="11161240" cy="13265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Спасибо за внимание!</a:t>
            </a:r>
            <a:r>
              <a:rPr lang="en-US" sz="600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Light"/>
                <a:ea typeface="+mj-ea"/>
                <a:cs typeface="SB Sans Display Light"/>
              </a:rPr>
              <a:t> </a:t>
            </a:r>
            <a:endParaRPr lang="ru-RU" sz="1600" dirty="0"/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1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Вас могут спросить об этом на защите</a:t>
            </a:r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B758F-390C-49D0-BFC0-D62AB67C0258}"/>
              </a:ext>
            </a:extLst>
          </p:cNvPr>
          <p:cNvSpPr txBox="1"/>
          <p:nvPr/>
        </p:nvSpPr>
        <p:spPr>
          <a:xfrm>
            <a:off x="191344" y="1196752"/>
            <a:ext cx="116652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В каких случаях бизнес-логику следует/не следует реализовывать, используя триггеры? 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Почему?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Как принять решение об использовании/создании индексов?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3.​ ​​Почему вы создали индекс (наименование)?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4.​ ​​Почему вы создали триггер (наименование)?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5.​ ​Аргументируйте необходимость создания первичного (внешнего) ключа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в таблице (наименование).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6.​ ​​Использовали ли вы в проекте ограничения (</a:t>
            </a: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если да, то какие и почему?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7.​ Напишите, какой уровень изоляции транзакций вы используете и почему (если используете).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8.​ ​​Использовали ли вы курсоры в вашем проекте, если да, то для чего?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9.​ ​​Использовали ли вы представления (</a:t>
            </a: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в вашем проекте, если да, то для каких целей?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10.​​С какими сложностями вы столкнулись в процессе реализации проекта? 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Как вы их преодолели?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11.​Есть ли способы улучшить ваш проект? Опишите, что можно улучшить и как?</a:t>
            </a:r>
          </a:p>
        </p:txBody>
      </p:sp>
      <p:sp>
        <p:nvSpPr>
          <p:cNvPr id="4" name="TextBox 35">
            <a:extLst>
              <a:ext uri="{FF2B5EF4-FFF2-40B4-BE49-F238E27FC236}">
                <a16:creationId xmlns:a16="http://schemas.microsoft.com/office/drawing/2014/main" id="{901D403B-89A6-46C8-980E-D17C048A23CB}"/>
              </a:ext>
            </a:extLst>
          </p:cNvPr>
          <p:cNvSpPr>
            <a:spLocks/>
          </p:cNvSpPr>
          <p:nvPr/>
        </p:nvSpPr>
        <p:spPr bwMode="auto">
          <a:xfrm>
            <a:off x="551384" y="6028844"/>
            <a:ext cx="32618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3600" b="1" spc="-160" dirty="0" err="1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etc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380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/>
          </p:cNvSpPr>
          <p:nvPr/>
        </p:nvSpPr>
        <p:spPr bwMode="auto">
          <a:xfrm>
            <a:off x="6939978" y="117106"/>
            <a:ext cx="5348710" cy="243840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2800" dirty="0" err="1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Митюнина</a:t>
            </a:r>
            <a:r>
              <a:rPr lang="ru-RU" sz="2800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 Наталья</a:t>
            </a:r>
            <a:endParaRPr lang="ru-RU" sz="2800" dirty="0">
              <a:solidFill>
                <a:srgbClr val="333F48"/>
              </a:solidFill>
              <a:latin typeface="SB Sans Display Light"/>
              <a:cs typeface="SB Sans Display Light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i="1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Ведущий аудитор ОАОП УВА ЮЗБ</a:t>
            </a:r>
            <a:endParaRPr sz="2400" i="1" dirty="0"/>
          </a:p>
        </p:txBody>
      </p:sp>
      <p:sp>
        <p:nvSpPr>
          <p:cNvPr id="14" name="TextBox 35"/>
          <p:cNvSpPr>
            <a:spLocks/>
          </p:cNvSpPr>
          <p:nvPr/>
        </p:nvSpPr>
        <p:spPr bwMode="auto">
          <a:xfrm>
            <a:off x="6939978" y="3480741"/>
            <a:ext cx="93734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3+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17" name="Рисунок 2">
            <a:extLst>
              <a:ext uri="{FF2B5EF4-FFF2-40B4-BE49-F238E27FC236}">
                <a16:creationId xmlns:a16="http://schemas.microsoft.com/office/drawing/2014/main" id="{0DCCFB52-7D2B-4BA7-8FE3-E7C19E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4" t="28773" r="16232" b="18899"/>
          <a:stretch/>
        </p:blipFill>
        <p:spPr bwMode="auto">
          <a:xfrm rot="16199999">
            <a:off x="6736997" y="1779851"/>
            <a:ext cx="768257" cy="733293"/>
          </a:xfrm>
          <a:prstGeom prst="rect">
            <a:avLst/>
          </a:prstGeom>
        </p:spPr>
      </p:pic>
      <p:sp>
        <p:nvSpPr>
          <p:cNvPr id="20" name="object 26">
            <a:extLst>
              <a:ext uri="{FF2B5EF4-FFF2-40B4-BE49-F238E27FC236}">
                <a16:creationId xmlns:a16="http://schemas.microsoft.com/office/drawing/2014/main" id="{4DE54BB7-929A-4B8A-9DA0-D0EEC7053A84}"/>
              </a:ext>
            </a:extLst>
          </p:cNvPr>
          <p:cNvSpPr>
            <a:spLocks/>
          </p:cNvSpPr>
          <p:nvPr/>
        </p:nvSpPr>
        <p:spPr bwMode="auto">
          <a:xfrm>
            <a:off x="8076189" y="2043761"/>
            <a:ext cx="3816424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Готова </a:t>
            </a:r>
            <a:r>
              <a:rPr lang="ru-RU" sz="2000" spc="-5" dirty="0">
                <a:latin typeface="SBSansText-Light"/>
                <a:cs typeface="SBSansText-Light"/>
              </a:rPr>
              <a:t>к </a:t>
            </a:r>
            <a:r>
              <a:rPr lang="ru-RU" sz="2000" spc="-5" dirty="0" smtClean="0">
                <a:latin typeface="SBSansText-Light"/>
                <a:cs typeface="SBSansText-Light"/>
              </a:rPr>
              <a:t>командировкам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22" name="Рисунок 12">
            <a:extLst>
              <a:ext uri="{FF2B5EF4-FFF2-40B4-BE49-F238E27FC236}">
                <a16:creationId xmlns:a16="http://schemas.microsoft.com/office/drawing/2014/main" id="{436EC55F-517B-4FC1-85F8-ED7FCD662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3" t="24797" r="21644" b="15908"/>
          <a:stretch/>
        </p:blipFill>
        <p:spPr bwMode="auto">
          <a:xfrm rot="16199999">
            <a:off x="6813321" y="1076259"/>
            <a:ext cx="672171" cy="733291"/>
          </a:xfrm>
          <a:prstGeom prst="rect">
            <a:avLst/>
          </a:prstGeom>
        </p:spPr>
      </p:pic>
      <p:sp>
        <p:nvSpPr>
          <p:cNvPr id="23" name="object 26">
            <a:extLst>
              <a:ext uri="{FF2B5EF4-FFF2-40B4-BE49-F238E27FC236}">
                <a16:creationId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8076189" y="1311585"/>
            <a:ext cx="3502449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Ростов-на-Дону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D1253D-2E3F-4357-A3C7-FF90F8F21E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8" t="26096" r="19808" b="21575"/>
          <a:stretch/>
        </p:blipFill>
        <p:spPr bwMode="auto">
          <a:xfrm rot="16199999">
            <a:off x="6723068" y="2603597"/>
            <a:ext cx="922315" cy="794412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:a16="http://schemas.microsoft.com/office/drawing/2014/main" id="{00AF5FF0-543F-426D-85A1-4D4DBAB934D8}"/>
              </a:ext>
            </a:extLst>
          </p:cNvPr>
          <p:cNvSpPr>
            <a:spLocks/>
          </p:cNvSpPr>
          <p:nvPr/>
        </p:nvSpPr>
        <p:spPr bwMode="auto">
          <a:xfrm>
            <a:off x="8076189" y="2713138"/>
            <a:ext cx="4590791" cy="6532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Высшее </a:t>
            </a:r>
            <a:r>
              <a:rPr lang="ru-RU" sz="2000" spc="-5" dirty="0" smtClean="0">
                <a:latin typeface="SBSansText-Light"/>
                <a:cs typeface="SBSansText-Light"/>
              </a:rPr>
              <a:t>математическое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образование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53BB67C-6BE9-45B5-B1FA-AD1EE9AB42E3}"/>
              </a:ext>
            </a:extLst>
          </p:cNvPr>
          <p:cNvSpPr>
            <a:spLocks/>
          </p:cNvSpPr>
          <p:nvPr/>
        </p:nvSpPr>
        <p:spPr bwMode="auto">
          <a:xfrm>
            <a:off x="8076190" y="3850151"/>
            <a:ext cx="4590791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Года работаю в </a:t>
            </a:r>
            <a:r>
              <a:rPr lang="ru-RU" sz="2000" spc="-5" dirty="0" smtClean="0">
                <a:latin typeface="SBSansText-Light"/>
                <a:cs typeface="SBSansText-Light"/>
              </a:rPr>
              <a:t>УВА ЮЗБ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1282C-1EE6-4516-8528-4C3B699AF9DB}"/>
              </a:ext>
            </a:extLst>
          </p:cNvPr>
          <p:cNvSpPr txBox="1"/>
          <p:nvPr/>
        </p:nvSpPr>
        <p:spPr>
          <a:xfrm>
            <a:off x="8076189" y="5714912"/>
            <a:ext cx="3600400" cy="71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spc="-5" dirty="0">
                <a:latin typeface="SBSansText-Light"/>
                <a:cs typeface="SBSansText-Light"/>
              </a:rPr>
              <a:t>Email</a:t>
            </a:r>
            <a:r>
              <a:rPr lang="ru-RU" sz="2000" spc="-5" dirty="0">
                <a:latin typeface="SBSansText-Light"/>
                <a:cs typeface="SBSansText-Light"/>
              </a:rPr>
              <a:t>:</a:t>
            </a:r>
            <a:r>
              <a:rPr lang="en-US" sz="2000" spc="-5" dirty="0">
                <a:latin typeface="SBSansText-Light"/>
                <a:cs typeface="SBSansText-Light"/>
              </a:rPr>
              <a:t>mitnatnic@gmail.com </a:t>
            </a:r>
            <a:endParaRPr lang="ru-RU" sz="2000" spc="-5" dirty="0">
              <a:latin typeface="SBSansText-Light"/>
              <a:cs typeface="SBSansText-Light"/>
            </a:endParaRPr>
          </a:p>
          <a:p>
            <a:pPr marL="12700" marR="5080" lvl="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spc="-5" dirty="0">
                <a:latin typeface="SBSansText-Light"/>
                <a:cs typeface="SBSansText-Light"/>
              </a:rPr>
              <a:t>Mob</a:t>
            </a:r>
            <a:r>
              <a:rPr lang="ru-RU" sz="2000" spc="-5" dirty="0">
                <a:latin typeface="SBSansText-Light"/>
                <a:cs typeface="SBSansText-Light"/>
              </a:rPr>
              <a:t>:</a:t>
            </a:r>
            <a:r>
              <a:rPr lang="en-US" sz="2000" spc="-5" dirty="0">
                <a:latin typeface="SBSansText-Light"/>
                <a:cs typeface="SBSansText-Light"/>
              </a:rPr>
              <a:t>8 906 425 69 54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E95B28-B2FC-43A5-8B6E-FD95AA24B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33"/>
          <a:stretch/>
        </p:blipFill>
        <p:spPr bwMode="auto">
          <a:xfrm rot="16199999">
            <a:off x="6577113" y="5180435"/>
            <a:ext cx="1214224" cy="1270501"/>
          </a:xfrm>
          <a:prstGeom prst="rect">
            <a:avLst/>
          </a:prstGeom>
        </p:spPr>
      </p:pic>
      <p:sp>
        <p:nvSpPr>
          <p:cNvPr id="19" name="TextBox 35">
            <a:extLst>
              <a:ext uri="{FF2B5EF4-FFF2-40B4-BE49-F238E27FC236}">
                <a16:creationId xmlns:a16="http://schemas.microsoft.com/office/drawing/2014/main" id="{5E112C23-3247-4750-B14A-943A305AE855}"/>
              </a:ext>
            </a:extLst>
          </p:cNvPr>
          <p:cNvSpPr>
            <a:spLocks/>
          </p:cNvSpPr>
          <p:nvPr/>
        </p:nvSpPr>
        <p:spPr bwMode="auto">
          <a:xfrm>
            <a:off x="6606824" y="4457021"/>
            <a:ext cx="181845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15+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96035DE-DB7E-4A03-A568-62EAA55D76F0}"/>
              </a:ext>
            </a:extLst>
          </p:cNvPr>
          <p:cNvSpPr>
            <a:spLocks/>
          </p:cNvSpPr>
          <p:nvPr/>
        </p:nvSpPr>
        <p:spPr bwMode="auto">
          <a:xfrm>
            <a:off x="8076189" y="4838649"/>
            <a:ext cx="2664295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лет </a:t>
            </a:r>
            <a:r>
              <a:rPr lang="ru-RU" sz="2000" spc="-5" dirty="0">
                <a:latin typeface="SBSansText-Light"/>
                <a:cs typeface="SBSansText-Light"/>
              </a:rPr>
              <a:t>общий стаж</a:t>
            </a:r>
          </a:p>
        </p:txBody>
      </p:sp>
      <p:pic>
        <p:nvPicPr>
          <p:cNvPr id="28" name="Рисунок 10">
            <a:extLst>
              <a:ext uri="{FF2B5EF4-FFF2-40B4-BE49-F238E27FC236}">
                <a16:creationId xmlns:a16="http://schemas.microsoft.com/office/drawing/2014/main" id="{E7AF1F4B-F93B-4DD5-879F-EC6D90FBB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475" t="26879" r="30179" b="20793"/>
          <a:stretch/>
        </p:blipFill>
        <p:spPr bwMode="auto">
          <a:xfrm rot="16199999">
            <a:off x="188715" y="5562891"/>
            <a:ext cx="1257119" cy="1333099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:a16="http://schemas.microsoft.com/office/drawing/2014/main" id="{8A842FD2-7A7C-402A-9652-4A5C911EEBA6}"/>
              </a:ext>
            </a:extLst>
          </p:cNvPr>
          <p:cNvSpPr>
            <a:spLocks/>
          </p:cNvSpPr>
          <p:nvPr/>
        </p:nvSpPr>
        <p:spPr bwMode="auto">
          <a:xfrm>
            <a:off x="1349033" y="5815685"/>
            <a:ext cx="5435772" cy="74219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400" spc="-5" dirty="0">
                <a:latin typeface="SBSansText-Light"/>
                <a:cs typeface="SBSansText-Light"/>
              </a:rPr>
              <a:t>Обожаю программирование и цифры, и поэтому хочу </a:t>
            </a:r>
            <a:r>
              <a:rPr lang="ru-RU" sz="2400" spc="-5" dirty="0" smtClean="0">
                <a:latin typeface="SBSansText-Light"/>
                <a:cs typeface="SBSansText-Light"/>
              </a:rPr>
              <a:t>вернуться в </a:t>
            </a:r>
            <a:r>
              <a:rPr lang="ru-RU" sz="2400" spc="-5" dirty="0">
                <a:latin typeface="SBSansText-Light"/>
                <a:cs typeface="SBSansText-Light"/>
              </a:rPr>
              <a:t>ИТ.</a:t>
            </a:r>
          </a:p>
        </p:txBody>
      </p:sp>
      <p:sp>
        <p:nvSpPr>
          <p:cNvPr id="2" name="Прямоугольник 1"/>
          <p:cNvSpPr/>
          <p:nvPr/>
        </p:nvSpPr>
        <p:spPr>
          <a:xfrm rot="19436234">
            <a:off x="1429651" y="2242456"/>
            <a:ext cx="322414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8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ФОТО</a:t>
            </a:r>
            <a:endParaRPr lang="ru-RU" sz="8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12" y="1387685"/>
            <a:ext cx="2867406" cy="3226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Опыт работы </a:t>
            </a:r>
            <a:r>
              <a:rPr lang="ru-RU" sz="4000" dirty="0" smtClean="0">
                <a:solidFill>
                  <a:srgbClr val="333F48"/>
                </a:solidFill>
              </a:rPr>
              <a:t>до Сбербанка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6113886" y="840646"/>
            <a:ext cx="5029199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1647D237-6920-4223-A30D-900520895591}"/>
              </a:ext>
            </a:extLst>
          </p:cNvPr>
          <p:cNvSpPr>
            <a:spLocks/>
          </p:cNvSpPr>
          <p:nvPr/>
        </p:nvSpPr>
        <p:spPr bwMode="auto">
          <a:xfrm>
            <a:off x="575001" y="1481418"/>
            <a:ext cx="10297144" cy="6404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Сыктывкарский лесопромышленный комплекс, управление информационных процессов, отдел автоматизированных систем оперативно-диспетчерского управления.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E9E1EB-B6B9-43F0-BED9-978590171FD4}"/>
              </a:ext>
            </a:extLst>
          </p:cNvPr>
          <p:cNvSpPr>
            <a:spLocks/>
          </p:cNvSpPr>
          <p:nvPr/>
        </p:nvSpPr>
        <p:spPr bwMode="auto">
          <a:xfrm>
            <a:off x="263352" y="107395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Предприятие</a:t>
            </a:r>
            <a:endParaRPr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A65C8-DB2C-4270-845A-546993EAE8E4}"/>
              </a:ext>
            </a:extLst>
          </p:cNvPr>
          <p:cNvSpPr>
            <a:spLocks/>
          </p:cNvSpPr>
          <p:nvPr/>
        </p:nvSpPr>
        <p:spPr bwMode="auto">
          <a:xfrm>
            <a:off x="270483" y="212898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Должность</a:t>
            </a:r>
            <a:endParaRPr dirty="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D5C6CE0-87F9-47EA-BC0C-34E221B343F1}"/>
              </a:ext>
            </a:extLst>
          </p:cNvPr>
          <p:cNvSpPr>
            <a:spLocks/>
          </p:cNvSpPr>
          <p:nvPr/>
        </p:nvSpPr>
        <p:spPr bwMode="auto">
          <a:xfrm>
            <a:off x="742076" y="2609549"/>
            <a:ext cx="10297144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Инженер-программист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8" name="Овал 32">
            <a:extLst>
              <a:ext uri="{FF2B5EF4-FFF2-40B4-BE49-F238E27FC236}">
                <a16:creationId xmlns:a16="http://schemas.microsoft.com/office/drawing/2014/main" id="{F83D5A91-1819-427B-87BD-31E1BD608C1A}"/>
              </a:ext>
            </a:extLst>
          </p:cNvPr>
          <p:cNvSpPr/>
          <p:nvPr/>
        </p:nvSpPr>
        <p:spPr bwMode="auto">
          <a:xfrm>
            <a:off x="186009" y="1613312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32">
            <a:extLst>
              <a:ext uri="{FF2B5EF4-FFF2-40B4-BE49-F238E27FC236}">
                <a16:creationId xmlns:a16="http://schemas.microsoft.com/office/drawing/2014/main" id="{6686EE33-C339-4BAF-B603-2EA81CB3B361}"/>
              </a:ext>
            </a:extLst>
          </p:cNvPr>
          <p:cNvSpPr/>
          <p:nvPr/>
        </p:nvSpPr>
        <p:spPr bwMode="auto">
          <a:xfrm>
            <a:off x="248646" y="260954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51FBEEF-6CFE-4D83-B064-2FD2F5AE8315}"/>
              </a:ext>
            </a:extLst>
          </p:cNvPr>
          <p:cNvSpPr>
            <a:spLocks/>
          </p:cNvSpPr>
          <p:nvPr/>
        </p:nvSpPr>
        <p:spPr bwMode="auto">
          <a:xfrm>
            <a:off x="242266" y="3066428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Системы/процессы</a:t>
            </a:r>
            <a:endParaRPr dirty="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E0D4687E-F657-40E8-9748-B026E6622E09}"/>
              </a:ext>
            </a:extLst>
          </p:cNvPr>
          <p:cNvSpPr>
            <a:spLocks/>
          </p:cNvSpPr>
          <p:nvPr/>
        </p:nvSpPr>
        <p:spPr bwMode="auto">
          <a:xfrm>
            <a:off x="681613" y="3701076"/>
            <a:ext cx="10297144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MS SQL Server, MS Visual Studio,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C#, C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SBSansText-Light"/>
              </a:rPr>
              <a:t>.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</p:txBody>
      </p:sp>
      <p:sp>
        <p:nvSpPr>
          <p:cNvPr id="32" name="Овал 32">
            <a:extLst>
              <a:ext uri="{FF2B5EF4-FFF2-40B4-BE49-F238E27FC236}">
                <a16:creationId xmlns:a16="http://schemas.microsoft.com/office/drawing/2014/main" id="{AF9F00E1-44FD-4D73-A055-5AEA46ECC510}"/>
              </a:ext>
            </a:extLst>
          </p:cNvPr>
          <p:cNvSpPr/>
          <p:nvPr/>
        </p:nvSpPr>
        <p:spPr bwMode="auto">
          <a:xfrm>
            <a:off x="208408" y="3721130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3F05052-6FAE-4644-8A21-B5ED91519995}"/>
              </a:ext>
            </a:extLst>
          </p:cNvPr>
          <p:cNvSpPr>
            <a:spLocks/>
          </p:cNvSpPr>
          <p:nvPr/>
        </p:nvSpPr>
        <p:spPr bwMode="auto">
          <a:xfrm>
            <a:off x="237788" y="4558244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</a:rPr>
              <a:t>Основной функционал</a:t>
            </a:r>
            <a:endParaRPr dirty="0"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45041879-81CE-4E4B-99CC-0F987E10D7B8}"/>
              </a:ext>
            </a:extLst>
          </p:cNvPr>
          <p:cNvSpPr>
            <a:spLocks/>
          </p:cNvSpPr>
          <p:nvPr/>
        </p:nvSpPr>
        <p:spPr bwMode="auto">
          <a:xfrm>
            <a:off x="594092" y="5283219"/>
            <a:ext cx="10297144" cy="6532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Разработка системы учета выпуска продукции.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Разработка системы учета энергоресурсов.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37" name="Овал 32">
            <a:extLst>
              <a:ext uri="{FF2B5EF4-FFF2-40B4-BE49-F238E27FC236}">
                <a16:creationId xmlns:a16="http://schemas.microsoft.com/office/drawing/2014/main" id="{C01C9148-F585-40ED-A7B6-F169D2540C0B}"/>
              </a:ext>
            </a:extLst>
          </p:cNvPr>
          <p:cNvSpPr/>
          <p:nvPr/>
        </p:nvSpPr>
        <p:spPr bwMode="auto">
          <a:xfrm>
            <a:off x="160711" y="543915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736DA637-3A00-4538-A1B6-1DC1AE01D76B}"/>
              </a:ext>
            </a:extLst>
          </p:cNvPr>
          <p:cNvSpPr>
            <a:spLocks/>
          </p:cNvSpPr>
          <p:nvPr/>
        </p:nvSpPr>
        <p:spPr bwMode="auto">
          <a:xfrm>
            <a:off x="7114763" y="976828"/>
            <a:ext cx="4637127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июль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96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– </a:t>
            </a:r>
            <a:r>
              <a:rPr lang="ru-RU" sz="2500" b="1" dirty="0" err="1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сент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15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5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Опыт работы в </a:t>
            </a:r>
            <a:r>
              <a:rPr lang="ru-RU" sz="4000" dirty="0" smtClean="0">
                <a:solidFill>
                  <a:srgbClr val="333F48"/>
                </a:solidFill>
              </a:rPr>
              <a:t>Сбербанке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6113886" y="840646"/>
            <a:ext cx="5029199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1647D237-6920-4223-A30D-900520895591}"/>
              </a:ext>
            </a:extLst>
          </p:cNvPr>
          <p:cNvSpPr>
            <a:spLocks/>
          </p:cNvSpPr>
          <p:nvPr/>
        </p:nvSpPr>
        <p:spPr bwMode="auto">
          <a:xfrm>
            <a:off x="551384" y="1627437"/>
            <a:ext cx="10297144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Управление внутреннего аудита</a:t>
            </a:r>
            <a:r>
              <a:rPr lang="ru-RU" sz="2000" dirty="0">
                <a:solidFill>
                  <a:srgbClr val="404040"/>
                </a:solidFill>
                <a:latin typeface="+mj-lt"/>
                <a:cs typeface="SBSansText-Light"/>
              </a:rPr>
              <a:t>,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отдел аудита обеспечивающих процессов.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E9E1EB-B6B9-43F0-BED9-978590171FD4}"/>
              </a:ext>
            </a:extLst>
          </p:cNvPr>
          <p:cNvSpPr>
            <a:spLocks/>
          </p:cNvSpPr>
          <p:nvPr/>
        </p:nvSpPr>
        <p:spPr bwMode="auto">
          <a:xfrm>
            <a:off x="263352" y="107395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Подразделение</a:t>
            </a:r>
            <a:endParaRPr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A65C8-DB2C-4270-845A-546993EAE8E4}"/>
              </a:ext>
            </a:extLst>
          </p:cNvPr>
          <p:cNvSpPr>
            <a:spLocks/>
          </p:cNvSpPr>
          <p:nvPr/>
        </p:nvSpPr>
        <p:spPr bwMode="auto">
          <a:xfrm>
            <a:off x="270483" y="212898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Должность</a:t>
            </a:r>
            <a:endParaRPr dirty="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D5C6CE0-87F9-47EA-BC0C-34E221B343F1}"/>
              </a:ext>
            </a:extLst>
          </p:cNvPr>
          <p:cNvSpPr>
            <a:spLocks/>
          </p:cNvSpPr>
          <p:nvPr/>
        </p:nvSpPr>
        <p:spPr bwMode="auto">
          <a:xfrm>
            <a:off x="742076" y="2609549"/>
            <a:ext cx="10297144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>
                <a:solidFill>
                  <a:srgbClr val="404040"/>
                </a:solidFill>
                <a:latin typeface="+mj-lt"/>
                <a:cs typeface="SBSansText-Light"/>
              </a:rPr>
              <a:t>Ведущий 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аудитор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8" name="Овал 32">
            <a:extLst>
              <a:ext uri="{FF2B5EF4-FFF2-40B4-BE49-F238E27FC236}">
                <a16:creationId xmlns:a16="http://schemas.microsoft.com/office/drawing/2014/main" id="{F83D5A91-1819-427B-87BD-31E1BD608C1A}"/>
              </a:ext>
            </a:extLst>
          </p:cNvPr>
          <p:cNvSpPr/>
          <p:nvPr/>
        </p:nvSpPr>
        <p:spPr bwMode="auto">
          <a:xfrm>
            <a:off x="186009" y="1613312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32">
            <a:extLst>
              <a:ext uri="{FF2B5EF4-FFF2-40B4-BE49-F238E27FC236}">
                <a16:creationId xmlns:a16="http://schemas.microsoft.com/office/drawing/2014/main" id="{6686EE33-C339-4BAF-B603-2EA81CB3B361}"/>
              </a:ext>
            </a:extLst>
          </p:cNvPr>
          <p:cNvSpPr/>
          <p:nvPr/>
        </p:nvSpPr>
        <p:spPr bwMode="auto">
          <a:xfrm>
            <a:off x="248646" y="260954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51FBEEF-6CFE-4D83-B064-2FD2F5AE8315}"/>
              </a:ext>
            </a:extLst>
          </p:cNvPr>
          <p:cNvSpPr>
            <a:spLocks/>
          </p:cNvSpPr>
          <p:nvPr/>
        </p:nvSpPr>
        <p:spPr bwMode="auto">
          <a:xfrm>
            <a:off x="242266" y="3066428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Системы/процессы</a:t>
            </a:r>
            <a:endParaRPr dirty="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E0D4687E-F657-40E8-9748-B026E6622E09}"/>
              </a:ext>
            </a:extLst>
          </p:cNvPr>
          <p:cNvSpPr>
            <a:spLocks/>
          </p:cNvSpPr>
          <p:nvPr/>
        </p:nvSpPr>
        <p:spPr bwMode="auto">
          <a:xfrm>
            <a:off x="681613" y="3701076"/>
            <a:ext cx="10297144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MS SQL Server, MS Visual Studio,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Python. 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</p:txBody>
      </p:sp>
      <p:sp>
        <p:nvSpPr>
          <p:cNvPr id="32" name="Овал 32">
            <a:extLst>
              <a:ext uri="{FF2B5EF4-FFF2-40B4-BE49-F238E27FC236}">
                <a16:creationId xmlns:a16="http://schemas.microsoft.com/office/drawing/2014/main" id="{AF9F00E1-44FD-4D73-A055-5AEA46ECC510}"/>
              </a:ext>
            </a:extLst>
          </p:cNvPr>
          <p:cNvSpPr/>
          <p:nvPr/>
        </p:nvSpPr>
        <p:spPr bwMode="auto">
          <a:xfrm>
            <a:off x="208408" y="3721130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3F05052-6FAE-4644-8A21-B5ED91519995}"/>
              </a:ext>
            </a:extLst>
          </p:cNvPr>
          <p:cNvSpPr>
            <a:spLocks/>
          </p:cNvSpPr>
          <p:nvPr/>
        </p:nvSpPr>
        <p:spPr bwMode="auto">
          <a:xfrm>
            <a:off x="237788" y="4558244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</a:rPr>
              <a:t>Основной функционал</a:t>
            </a:r>
            <a:endParaRPr dirty="0"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45041879-81CE-4E4B-99CC-0F987E10D7B8}"/>
              </a:ext>
            </a:extLst>
          </p:cNvPr>
          <p:cNvSpPr>
            <a:spLocks/>
          </p:cNvSpPr>
          <p:nvPr/>
        </p:nvSpPr>
        <p:spPr bwMode="auto">
          <a:xfrm>
            <a:off x="636800" y="5135175"/>
            <a:ext cx="10297144" cy="9830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Выгрузка информации из БД, импорт в БД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Excel-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файлов, обработка и т.д.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Создание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web-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приложений.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err="1" smtClean="0">
                <a:solidFill>
                  <a:srgbClr val="404040"/>
                </a:solidFill>
                <a:latin typeface="+mj-lt"/>
                <a:cs typeface="SBSansText-Light"/>
              </a:rPr>
              <a:t>Парсинг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сайтов.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37" name="Овал 32">
            <a:extLst>
              <a:ext uri="{FF2B5EF4-FFF2-40B4-BE49-F238E27FC236}">
                <a16:creationId xmlns:a16="http://schemas.microsoft.com/office/drawing/2014/main" id="{C01C9148-F585-40ED-A7B6-F169D2540C0B}"/>
              </a:ext>
            </a:extLst>
          </p:cNvPr>
          <p:cNvSpPr/>
          <p:nvPr/>
        </p:nvSpPr>
        <p:spPr bwMode="auto">
          <a:xfrm>
            <a:off x="160711" y="543915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736DA637-3A00-4538-A1B6-1DC1AE01D76B}"/>
              </a:ext>
            </a:extLst>
          </p:cNvPr>
          <p:cNvSpPr>
            <a:spLocks/>
          </p:cNvSpPr>
          <p:nvPr/>
        </p:nvSpPr>
        <p:spPr bwMode="auto">
          <a:xfrm>
            <a:off x="7114763" y="976828"/>
            <a:ext cx="4637127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август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17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– </a:t>
            </a: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по наст. время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6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Суть проекта</a:t>
            </a:r>
            <a:endParaRPr lang="ru-RU" sz="1600" dirty="0"/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https:// ссылка </a:t>
            </a:r>
            <a:r>
              <a:rPr lang="ru-RU" sz="1400" b="1" dirty="0" smtClean="0"/>
              <a:t>на гит</a:t>
            </a:r>
            <a:endParaRPr lang="ru-RU" sz="1400" b="1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81650" y="1711078"/>
            <a:ext cx="4323862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Т.к. сотрудники  - аудиторы, то в силу служебных обязанностей </a:t>
            </a:r>
            <a:r>
              <a:rPr lang="ru-RU" dirty="0"/>
              <a:t>им</a:t>
            </a:r>
            <a:r>
              <a:rPr lang="ru-RU" dirty="0" smtClean="0"/>
              <a:t> приходится излагать факты и собственные мысли с использованием русского языка. Приложение должно было включать теоретическую часть и тестирование. В процессе реализации необходимость в теоретической части отпала.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8688288" y="725382"/>
            <a:ext cx="2593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 </a:t>
            </a:r>
            <a:r>
              <a:rPr lang="ru-RU" dirty="0"/>
              <a:t>	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18" y="86254"/>
            <a:ext cx="6570742" cy="36960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92" y="3004397"/>
            <a:ext cx="6584992" cy="37040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 bwMode="auto">
          <a:xfrm>
            <a:off x="193254" y="639687"/>
            <a:ext cx="43238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Поступило </a:t>
            </a:r>
            <a:r>
              <a:rPr lang="ru-RU" dirty="0"/>
              <a:t>задание, разработать онлайн – сервис для совершенствования знаний сотрудников по русскому языку. </a:t>
            </a:r>
            <a:endParaRPr lang="ru-RU" dirty="0" smtClean="0"/>
          </a:p>
        </p:txBody>
      </p:sp>
      <p:sp>
        <p:nvSpPr>
          <p:cNvPr id="31" name="TextBox 30"/>
          <p:cNvSpPr txBox="1"/>
          <p:nvPr/>
        </p:nvSpPr>
        <p:spPr bwMode="auto">
          <a:xfrm>
            <a:off x="193254" y="5545863"/>
            <a:ext cx="43238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Я </a:t>
            </a:r>
            <a:r>
              <a:rPr lang="ru-RU" dirty="0"/>
              <a:t>написала скрипты для создания аналогичной базы на </a:t>
            </a:r>
            <a:r>
              <a:rPr lang="en-US" dirty="0"/>
              <a:t>ORACLE</a:t>
            </a:r>
            <a:r>
              <a:rPr lang="ru-RU" dirty="0"/>
              <a:t> и скрипты основных </a:t>
            </a:r>
            <a:r>
              <a:rPr lang="en-US" dirty="0"/>
              <a:t>SQL</a:t>
            </a:r>
            <a:r>
              <a:rPr lang="ru-RU" dirty="0"/>
              <a:t>-запросов приложения</a:t>
            </a:r>
            <a:r>
              <a:rPr lang="ru-RU" dirty="0" smtClean="0"/>
              <a:t>.</a:t>
            </a:r>
            <a:r>
              <a:rPr lang="ru-RU" dirty="0"/>
              <a:t>	</a:t>
            </a:r>
            <a:endParaRPr lang="ru-RU" dirty="0" smtClean="0"/>
          </a:p>
        </p:txBody>
      </p:sp>
      <p:sp>
        <p:nvSpPr>
          <p:cNvPr id="32" name="TextBox 31"/>
          <p:cNvSpPr txBox="1"/>
          <p:nvPr/>
        </p:nvSpPr>
        <p:spPr bwMode="auto">
          <a:xfrm>
            <a:off x="193254" y="4459467"/>
            <a:ext cx="43238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Онлайн-сервис </a:t>
            </a:r>
            <a:r>
              <a:rPr lang="ru-RU" dirty="0"/>
              <a:t>реализован в виде </a:t>
            </a:r>
            <a:r>
              <a:rPr lang="en-US" dirty="0"/>
              <a:t>web</a:t>
            </a:r>
            <a:r>
              <a:rPr lang="ru-RU" dirty="0"/>
              <a:t>-приложения(С</a:t>
            </a:r>
            <a:r>
              <a:rPr lang="en-US" dirty="0"/>
              <a:t>#</a:t>
            </a:r>
            <a:r>
              <a:rPr lang="ru-RU" dirty="0"/>
              <a:t>, </a:t>
            </a:r>
            <a:r>
              <a:rPr lang="en-US" dirty="0"/>
              <a:t>Asp.net</a:t>
            </a:r>
            <a:r>
              <a:rPr lang="ru-RU" dirty="0" smtClean="0"/>
              <a:t>, </a:t>
            </a:r>
            <a:r>
              <a:rPr lang="en-US" dirty="0" err="1" smtClean="0"/>
              <a:t>WebForms</a:t>
            </a:r>
            <a:r>
              <a:rPr lang="ru-RU" dirty="0"/>
              <a:t>, БД </a:t>
            </a:r>
            <a:r>
              <a:rPr lang="en-US" dirty="0"/>
              <a:t>MS SQL </a:t>
            </a:r>
            <a:r>
              <a:rPr lang="en-US" dirty="0" smtClean="0"/>
              <a:t>Server</a:t>
            </a:r>
            <a:r>
              <a:rPr lang="ru-RU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185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Функционирование сервиса «Грамотей»</a:t>
            </a:r>
            <a:endParaRPr lang="ru-RU" sz="1600" dirty="0"/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https:// ссылка </a:t>
            </a:r>
            <a:r>
              <a:rPr lang="ru-RU" sz="1400" b="1" dirty="0" smtClean="0"/>
              <a:t>на гит</a:t>
            </a:r>
            <a:endParaRPr lang="ru-RU" sz="1400" b="1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8688288" y="725382"/>
            <a:ext cx="2593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 </a:t>
            </a:r>
            <a:r>
              <a:rPr lang="ru-RU" dirty="0"/>
              <a:t>	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28" y="598427"/>
            <a:ext cx="8085935" cy="6239434"/>
          </a:xfrm>
          <a:prstGeom prst="rect">
            <a:avLst/>
          </a:prstGeom>
        </p:spPr>
      </p:pic>
      <p:sp>
        <p:nvSpPr>
          <p:cNvPr id="17" name="Объект 2"/>
          <p:cNvSpPr txBox="1">
            <a:spLocks/>
          </p:cNvSpPr>
          <p:nvPr/>
        </p:nvSpPr>
        <p:spPr>
          <a:xfrm>
            <a:off x="109295" y="692524"/>
            <a:ext cx="3610442" cy="5904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dirty="0" smtClean="0"/>
              <a:t>Пользователь по ссылке заходит в приложение. В таблице </a:t>
            </a:r>
            <a:r>
              <a:rPr lang="en-US" sz="1900" dirty="0" smtClean="0"/>
              <a:t>story</a:t>
            </a:r>
            <a:r>
              <a:rPr lang="ru-RU" sz="1900" dirty="0" smtClean="0"/>
              <a:t> сохраняется логин и дата/время. </a:t>
            </a:r>
          </a:p>
          <a:p>
            <a:r>
              <a:rPr lang="ru-RU" sz="1900" dirty="0" smtClean="0"/>
              <a:t>Случайным образом определяется последовательность заданий</a:t>
            </a:r>
            <a:r>
              <a:rPr lang="en-US" sz="1900" dirty="0" smtClean="0"/>
              <a:t> (</a:t>
            </a:r>
            <a:r>
              <a:rPr lang="ru-RU" sz="1900" dirty="0" smtClean="0"/>
              <a:t>всего 6 заданий</a:t>
            </a:r>
            <a:r>
              <a:rPr lang="en-US" sz="1900" dirty="0" smtClean="0"/>
              <a:t>)</a:t>
            </a:r>
            <a:r>
              <a:rPr lang="ru-RU" sz="1900" dirty="0" smtClean="0"/>
              <a:t>, для каждого задания случайным образом выбирается один вопрос.</a:t>
            </a:r>
          </a:p>
          <a:p>
            <a:r>
              <a:rPr lang="ru-RU" sz="1900" dirty="0" smtClean="0"/>
              <a:t>Пользователю предлагается шаблон ответа, можно ввести</a:t>
            </a:r>
            <a:r>
              <a:rPr lang="en-US" sz="1900" dirty="0" smtClean="0"/>
              <a:t>/</a:t>
            </a:r>
            <a:r>
              <a:rPr lang="ru-RU" sz="1900" dirty="0" smtClean="0"/>
              <a:t>не вводить буквы, знаки препинания или осуществить выбор из списка.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67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Функционирование сервис «Грамотей»</a:t>
            </a:r>
            <a:endParaRPr lang="ru-RU" sz="1600" dirty="0"/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https:// ссылка </a:t>
            </a:r>
            <a:r>
              <a:rPr lang="ru-RU" sz="1400" b="1" dirty="0" smtClean="0"/>
              <a:t>на гит</a:t>
            </a:r>
            <a:endParaRPr lang="ru-RU" sz="1400" b="1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8688288" y="725382"/>
            <a:ext cx="2593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 </a:t>
            </a:r>
            <a:r>
              <a:rPr lang="ru-RU" dirty="0"/>
              <a:t>	</a:t>
            </a:r>
            <a:endParaRPr lang="ru-RU" dirty="0" smtClean="0"/>
          </a:p>
        </p:txBody>
      </p:sp>
      <p:sp>
        <p:nvSpPr>
          <p:cNvPr id="19" name="Объект 2"/>
          <p:cNvSpPr txBox="1">
            <a:spLocks/>
          </p:cNvSpPr>
          <p:nvPr/>
        </p:nvSpPr>
        <p:spPr bwMode="auto">
          <a:xfrm>
            <a:off x="8567935" y="571882"/>
            <a:ext cx="3456384" cy="55026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dirty="0" smtClean="0"/>
              <a:t>После нажатия на кнопку «ответить», производится подсчет правильных ответов, выводится сообщение о количестве правильных ответов, в таблице </a:t>
            </a:r>
            <a:r>
              <a:rPr lang="en-US" sz="1900" dirty="0" smtClean="0"/>
              <a:t>story</a:t>
            </a:r>
            <a:r>
              <a:rPr lang="ru-RU" sz="1900" dirty="0" smtClean="0"/>
              <a:t> сохраняется логин и дата/время, количество правильных ответов. В таблице </a:t>
            </a:r>
            <a:r>
              <a:rPr lang="en-US" sz="1900" dirty="0" err="1" smtClean="0"/>
              <a:t>storyAnswer</a:t>
            </a:r>
            <a:r>
              <a:rPr lang="ru-RU" sz="1900" dirty="0" smtClean="0"/>
              <a:t> сохраняется информация об ошибочных ответах пользователя</a:t>
            </a:r>
            <a:endParaRPr lang="en-US" sz="1900" dirty="0" smtClean="0"/>
          </a:p>
          <a:p>
            <a:r>
              <a:rPr lang="ru-RU" sz="1900" dirty="0" smtClean="0"/>
              <a:t>Красным фоном подсвечиваются ошибочные ответы</a:t>
            </a:r>
          </a:p>
          <a:p>
            <a:r>
              <a:rPr lang="ru-RU" sz="1900" dirty="0" smtClean="0"/>
              <a:t>При наведении на ошибку, всплывает подсказка с правилами, которые относятся к этой орфограмме.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0627"/>
            <a:ext cx="8492984" cy="59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План проекта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40111" y="958274"/>
            <a:ext cx="11960545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D9B929B-4B69-43A2-88BA-CA66983BAB05}"/>
              </a:ext>
            </a:extLst>
          </p:cNvPr>
          <p:cNvSpPr/>
          <p:nvPr/>
        </p:nvSpPr>
        <p:spPr bwMode="auto">
          <a:xfrm>
            <a:off x="142287" y="662642"/>
            <a:ext cx="11960545" cy="6097906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lang="ru-RU" dirty="0"/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41E6CF51-7C08-4948-BE8D-3AC2595CA00D}"/>
              </a:ext>
            </a:extLst>
          </p:cNvPr>
          <p:cNvSpPr>
            <a:spLocks/>
          </p:cNvSpPr>
          <p:nvPr/>
        </p:nvSpPr>
        <p:spPr bwMode="auto">
          <a:xfrm>
            <a:off x="1415480" y="2074481"/>
            <a:ext cx="8689909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Проектирование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таблиц.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39F18E2F-64B0-46B3-BFCE-A498DAD536BA}"/>
              </a:ext>
            </a:extLst>
          </p:cNvPr>
          <p:cNvSpPr>
            <a:spLocks/>
          </p:cNvSpPr>
          <p:nvPr/>
        </p:nvSpPr>
        <p:spPr bwMode="auto">
          <a:xfrm>
            <a:off x="1413135" y="3159536"/>
            <a:ext cx="9988893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Загрузка </a:t>
            </a:r>
            <a:r>
              <a:rPr lang="ru-RU" sz="2000" spc="-10" dirty="0" smtClean="0">
                <a:latin typeface="SBSansText-Light"/>
                <a:cs typeface="SBSansText-Light"/>
              </a:rPr>
              <a:t>данных в таблицы </a:t>
            </a:r>
            <a:r>
              <a:rPr lang="ru-RU" sz="2000" spc="-10" dirty="0">
                <a:latin typeface="SBSansText-Light"/>
                <a:cs typeface="SBSansText-Light"/>
              </a:rPr>
              <a:t>через процедуру/ручной интерфейс. 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BA040D41-001F-4A17-9C83-14A15BEB559D}"/>
              </a:ext>
            </a:extLst>
          </p:cNvPr>
          <p:cNvSpPr>
            <a:spLocks/>
          </p:cNvSpPr>
          <p:nvPr/>
        </p:nvSpPr>
        <p:spPr bwMode="auto">
          <a:xfrm>
            <a:off x="1413135" y="4133881"/>
            <a:ext cx="9767685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Написание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запроса выбора в случайном порядке случайных вопросов.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6F3D47F9-FCB5-402A-B391-B395C9BDBB9D}"/>
              </a:ext>
            </a:extLst>
          </p:cNvPr>
          <p:cNvSpPr>
            <a:spLocks/>
          </p:cNvSpPr>
          <p:nvPr/>
        </p:nvSpPr>
        <p:spPr bwMode="auto">
          <a:xfrm>
            <a:off x="1413135" y="5094510"/>
            <a:ext cx="8539630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Написание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запроса определения победителей и подсчета статистики.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86212FD8-B651-405D-8E12-CCCEB501EED8}"/>
              </a:ext>
            </a:extLst>
          </p:cNvPr>
          <p:cNvSpPr>
            <a:spLocks/>
          </p:cNvSpPr>
          <p:nvPr/>
        </p:nvSpPr>
        <p:spPr bwMode="auto">
          <a:xfrm>
            <a:off x="128127" y="1688138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01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8AEFDD10-4264-48BB-81BB-E120AE25E70D}"/>
              </a:ext>
            </a:extLst>
          </p:cNvPr>
          <p:cNvSpPr>
            <a:spLocks/>
          </p:cNvSpPr>
          <p:nvPr/>
        </p:nvSpPr>
        <p:spPr bwMode="auto">
          <a:xfrm>
            <a:off x="136316" y="2680465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02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AEF7DEB2-AEE3-41E1-A70D-1D1546A77172}"/>
              </a:ext>
            </a:extLst>
          </p:cNvPr>
          <p:cNvSpPr>
            <a:spLocks/>
          </p:cNvSpPr>
          <p:nvPr/>
        </p:nvSpPr>
        <p:spPr bwMode="auto">
          <a:xfrm>
            <a:off x="128766" y="3669620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03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203EE7E6-7D12-40D9-AD45-3AB16EDB4EC8}"/>
              </a:ext>
            </a:extLst>
          </p:cNvPr>
          <p:cNvSpPr>
            <a:spLocks/>
          </p:cNvSpPr>
          <p:nvPr/>
        </p:nvSpPr>
        <p:spPr bwMode="auto">
          <a:xfrm>
            <a:off x="109294" y="4670133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04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ACBA108A-C7F6-499D-BB64-F455B9B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38" t="26096" r="19808" b="21575"/>
          <a:stretch/>
        </p:blipFill>
        <p:spPr bwMode="auto">
          <a:xfrm rot="16199999">
            <a:off x="95012" y="715854"/>
            <a:ext cx="1098478" cy="9461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239046A-E6F0-43E6-B176-08CC1BBF49E0}"/>
              </a:ext>
            </a:extLst>
          </p:cNvPr>
          <p:cNvSpPr txBox="1"/>
          <p:nvPr/>
        </p:nvSpPr>
        <p:spPr bwMode="auto">
          <a:xfrm>
            <a:off x="1254858" y="819692"/>
            <a:ext cx="11189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 smtClean="0">
                <a:latin typeface="SBSansText-Light"/>
                <a:cs typeface="SBSansText-Light"/>
              </a:rPr>
              <a:t>Создание БД и скрипты основных </a:t>
            </a:r>
            <a:r>
              <a:rPr lang="en-US" sz="2000" spc="-10" dirty="0" smtClean="0">
                <a:latin typeface="SBSansText-Light"/>
                <a:cs typeface="SBSansText-Light"/>
              </a:rPr>
              <a:t>SQL</a:t>
            </a:r>
            <a:r>
              <a:rPr lang="ru-RU" sz="2000" spc="-10" dirty="0" smtClean="0">
                <a:latin typeface="SBSansText-Light"/>
                <a:cs typeface="SBSansText-Light"/>
              </a:rPr>
              <a:t>-запросов онлайн-сервиса «Грамотей». </a:t>
            </a:r>
            <a:endParaRPr lang="ru-RU" sz="2000" spc="-10" dirty="0">
              <a:latin typeface="SBSansText-Light"/>
              <a:cs typeface="SBSansText-Ligh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09B59826-057B-40BA-9DD3-A51250BA277C}"/>
              </a:ext>
            </a:extLst>
          </p:cNvPr>
          <p:cNvSpPr>
            <a:spLocks/>
          </p:cNvSpPr>
          <p:nvPr/>
        </p:nvSpPr>
        <p:spPr bwMode="auto">
          <a:xfrm>
            <a:off x="101046" y="5687344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</a:t>
            </a:r>
            <a:r>
              <a:rPr lang="ru-RU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5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60" name="object 26">
            <a:extLst>
              <a:ext uri="{FF2B5EF4-FFF2-40B4-BE49-F238E27FC236}">
                <a16:creationId xmlns:a16="http://schemas.microsoft.com/office/drawing/2014/main" id="{78371297-F4E7-4474-AE73-128ABC84F3F9}"/>
              </a:ext>
            </a:extLst>
          </p:cNvPr>
          <p:cNvSpPr>
            <a:spLocks/>
          </p:cNvSpPr>
          <p:nvPr/>
        </p:nvSpPr>
        <p:spPr bwMode="auto">
          <a:xfrm>
            <a:off x="1413135" y="6080840"/>
            <a:ext cx="8539630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 smtClean="0">
                <a:latin typeface="SBSansText-Light"/>
                <a:cs typeface="SBSansText-Light"/>
              </a:rPr>
              <a:t>Сохранение проекта на </a:t>
            </a:r>
            <a:r>
              <a:rPr lang="en-US" sz="2000" spc="-10" dirty="0" err="1" smtClean="0">
                <a:latin typeface="SBSansText-Light"/>
                <a:cs typeface="SBSansText-Light"/>
              </a:rPr>
              <a:t>github</a:t>
            </a:r>
            <a:r>
              <a:rPr lang="ru-RU" sz="2000" spc="-10" dirty="0" smtClean="0">
                <a:latin typeface="SBSansText-Light"/>
                <a:cs typeface="SBSansText-Light"/>
              </a:rPr>
              <a:t>.</a:t>
            </a:r>
            <a:r>
              <a:rPr lang="en-US" sz="2000" spc="-10" dirty="0" smtClean="0">
                <a:latin typeface="SBSansText-Light"/>
                <a:cs typeface="SBSansText-Light"/>
              </a:rPr>
              <a:t>com</a:t>
            </a:r>
            <a:endParaRPr lang="ru-RU" sz="2000" dirty="0">
              <a:latin typeface="SBSansText-Light"/>
              <a:cs typeface="SBSansText-Light"/>
            </a:endParaRPr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https:// ссылка </a:t>
            </a:r>
            <a:r>
              <a:rPr lang="ru-RU" sz="1400" b="1" dirty="0" smtClean="0"/>
              <a:t>на гит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5159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083" y="116632"/>
            <a:ext cx="10728324" cy="1325563"/>
          </a:xfrm>
        </p:spPr>
        <p:txBody>
          <a:bodyPr>
            <a:normAutofit fontScale="90000"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pc="-10" dirty="0">
                <a:latin typeface="SBSansText-Light"/>
                <a:cs typeface="SBSansText-Light"/>
              </a:rPr>
              <a:t>Загрузка данных в таблицы через процедуру/ручной интерфейс. </a:t>
            </a:r>
            <a:endParaRPr lang="ru-RU" dirty="0">
              <a:latin typeface="SBSansText-Light"/>
              <a:cs typeface="SBSansText-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36" y="1772816"/>
            <a:ext cx="3456384" cy="147732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Для создания процедур запускаем скрипты: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i="1" dirty="0" err="1" smtClean="0"/>
              <a:t>proc</a:t>
            </a:r>
            <a:r>
              <a:rPr lang="en-US" i="1" dirty="0" smtClean="0"/>
              <a:t> </a:t>
            </a:r>
            <a:r>
              <a:rPr lang="en-US" i="1" dirty="0"/>
              <a:t>create </a:t>
            </a:r>
            <a:r>
              <a:rPr lang="en-US" i="1" dirty="0" err="1" smtClean="0"/>
              <a:t>tables.sql</a:t>
            </a:r>
            <a:r>
              <a:rPr lang="en-US" i="1" dirty="0" smtClean="0"/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err="1" smtClean="0"/>
              <a:t>proc</a:t>
            </a:r>
            <a:r>
              <a:rPr lang="en-US" i="1" dirty="0" smtClean="0"/>
              <a:t> </a:t>
            </a:r>
            <a:r>
              <a:rPr lang="en-US" i="1" dirty="0" err="1" smtClean="0"/>
              <a:t>create_trigger.sql</a:t>
            </a:r>
            <a:r>
              <a:rPr lang="en-US" i="1" dirty="0"/>
              <a:t>, </a:t>
            </a:r>
            <a:endParaRPr lang="en-US" i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i="1" dirty="0" err="1" smtClean="0"/>
              <a:t>proc</a:t>
            </a:r>
            <a:r>
              <a:rPr lang="en-US" i="1" dirty="0" smtClean="0"/>
              <a:t> </a:t>
            </a:r>
            <a:r>
              <a:rPr lang="en-US" i="1" dirty="0"/>
              <a:t>create foreign </a:t>
            </a:r>
            <a:r>
              <a:rPr lang="en-US" i="1" dirty="0" err="1" smtClean="0"/>
              <a:t>keys.sql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58496" y="1723130"/>
            <a:ext cx="3456384" cy="369331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Для создания процедур </a:t>
            </a:r>
            <a:r>
              <a:rPr lang="ru-RU" dirty="0" smtClean="0"/>
              <a:t>наполнения БД информацией </a:t>
            </a:r>
            <a:r>
              <a:rPr lang="ru-RU" dirty="0" smtClean="0"/>
              <a:t>запускаем скрипты:</a:t>
            </a:r>
            <a:endParaRPr lang="en-US" dirty="0" smtClean="0"/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insert_ANSWER.sql</a:t>
            </a:r>
            <a:r>
              <a:rPr lang="en-US" i="1" dirty="0"/>
              <a:t>, </a:t>
            </a:r>
            <a:endParaRPr lang="en-US" i="1" dirty="0" smtClean="0"/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insert_dictionaryTask.sql</a:t>
            </a:r>
            <a:r>
              <a:rPr lang="en-US" i="1" dirty="0"/>
              <a:t>, </a:t>
            </a:r>
            <a:endParaRPr lang="ru-RU" i="1" dirty="0" smtClean="0"/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insert_List.sql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insert_QUESTION.sql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insert_RULE.sql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insert_RULEMULTY.sql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insert_story.sql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insert_storyAnswer.sql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 smtClean="0"/>
              <a:t>insert_task.sql</a:t>
            </a:r>
            <a:r>
              <a:rPr lang="ru-RU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392144" y="1723130"/>
            <a:ext cx="4661740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Для создания и наполнения БД запускаем скрипт:</a:t>
            </a:r>
            <a:endParaRPr lang="en-US" dirty="0" smtClean="0"/>
          </a:p>
          <a:p>
            <a:pPr marL="342900" indent="-342900">
              <a:buFont typeface="+mj-lt"/>
              <a:buAutoNum type="arabicPeriod" startAt="13"/>
            </a:pPr>
            <a:r>
              <a:rPr lang="en-US" dirty="0" err="1" smtClean="0"/>
              <a:t>main.sql</a:t>
            </a:r>
            <a:r>
              <a:rPr lang="ru-RU" dirty="0" smtClean="0"/>
              <a:t>, после выполнения процедуры </a:t>
            </a:r>
            <a:r>
              <a:rPr lang="en-US" dirty="0" err="1" smtClean="0"/>
              <a:t>create_tables</a:t>
            </a:r>
            <a:r>
              <a:rPr lang="ru-RU" dirty="0" smtClean="0"/>
              <a:t>, необходимо, используя </a:t>
            </a:r>
            <a:r>
              <a:rPr lang="en-US" i="1" dirty="0" err="1" smtClean="0"/>
              <a:t>sqlldr</a:t>
            </a:r>
            <a:r>
              <a:rPr lang="en-US" i="1" dirty="0" smtClean="0"/>
              <a:t> </a:t>
            </a:r>
            <a:r>
              <a:rPr lang="ru-RU" dirty="0" smtClean="0"/>
              <a:t>заполнить данными таблицы </a:t>
            </a:r>
            <a:r>
              <a:rPr lang="en-US" i="1" dirty="0" err="1" smtClean="0"/>
              <a:t>modul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i="1" dirty="0" smtClean="0"/>
              <a:t>theme</a:t>
            </a:r>
            <a:r>
              <a:rPr lang="ru-RU" i="1" dirty="0" smtClean="0"/>
              <a:t>.</a:t>
            </a:r>
            <a:endParaRPr lang="ru-RU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56896" y="5416449"/>
            <a:ext cx="5867096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Скрипты извлекающие данные</a:t>
            </a:r>
            <a:r>
              <a:rPr lang="ru-RU" dirty="0" smtClean="0"/>
              <a:t>:</a:t>
            </a:r>
          </a:p>
          <a:p>
            <a:r>
              <a:rPr lang="ru-RU" i="1" dirty="0" smtClean="0"/>
              <a:t>Скрипт </a:t>
            </a:r>
            <a:r>
              <a:rPr lang="ru-RU" i="1" dirty="0"/>
              <a:t>поиска вопросов.</a:t>
            </a:r>
            <a:r>
              <a:rPr lang="en-US" i="1" dirty="0" err="1" smtClean="0"/>
              <a:t>sql</a:t>
            </a:r>
            <a:endParaRPr lang="ru-RU" i="1" dirty="0" smtClean="0"/>
          </a:p>
          <a:p>
            <a:r>
              <a:rPr lang="ru-RU" i="1" dirty="0"/>
              <a:t>Скрипт по ID вопроса возвращает шаблон </a:t>
            </a:r>
            <a:r>
              <a:rPr lang="ru-RU" i="1" dirty="0" err="1" smtClean="0"/>
              <a:t>ответа.sql</a:t>
            </a:r>
            <a:endParaRPr lang="ru-RU" i="1" dirty="0" smtClean="0"/>
          </a:p>
          <a:p>
            <a:r>
              <a:rPr lang="ru-RU" i="1" dirty="0"/>
              <a:t>Скрипт, определяет победителей.</a:t>
            </a:r>
            <a:r>
              <a:rPr lang="en-US" i="1" dirty="0" err="1"/>
              <a:t>sql</a:t>
            </a:r>
            <a:endParaRPr lang="ru-RU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186788" y="5416449"/>
            <a:ext cx="5867096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Триггер на таблице </a:t>
            </a:r>
            <a:r>
              <a:rPr lang="en-US" dirty="0" smtClean="0"/>
              <a:t>story</a:t>
            </a:r>
            <a:r>
              <a:rPr lang="ru-RU" dirty="0" smtClean="0"/>
              <a:t> (</a:t>
            </a: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create_trigger.sql</a:t>
            </a:r>
            <a:r>
              <a:rPr lang="ru-RU" dirty="0" smtClean="0"/>
              <a:t>), заполняет таблицу </a:t>
            </a:r>
            <a:r>
              <a:rPr lang="en-US" dirty="0" smtClean="0"/>
              <a:t>winner</a:t>
            </a:r>
            <a:r>
              <a:rPr lang="ru-RU" dirty="0" smtClean="0"/>
              <a:t>, ищет победителей и считает время, потраченное на тест.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245748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14265</TotalTime>
  <Words>1443</Words>
  <Application>Microsoft Office PowerPoint</Application>
  <DocSecurity>0</DocSecurity>
  <PresentationFormat>Широкоэкранный</PresentationFormat>
  <Paragraphs>215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SB Sans Display Light</vt:lpstr>
      <vt:lpstr>SB Sans Display Regular</vt:lpstr>
      <vt:lpstr>SB Sans Display Semibold</vt:lpstr>
      <vt:lpstr>SB Sans Text Light</vt:lpstr>
      <vt:lpstr>SBSansDisplay-Light</vt:lpstr>
      <vt:lpstr>SBSansText-Light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Загрузка данных в таблицы через процедуру/ручной интерфейс.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Auditor</cp:lastModifiedBy>
  <cp:revision>615</cp:revision>
  <dcterms:created xsi:type="dcterms:W3CDTF">2020-09-16T07:07:55Z</dcterms:created>
  <dcterms:modified xsi:type="dcterms:W3CDTF">2021-07-13T12:27:36Z</dcterms:modified>
  <cp:category/>
  <dc:identifier/>
  <cp:contentStatus/>
  <dc:language/>
  <cp:version/>
</cp:coreProperties>
</file>